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75" r:id="rId6"/>
    <p:sldId id="277" r:id="rId7"/>
    <p:sldId id="276" r:id="rId8"/>
    <p:sldId id="280" r:id="rId9"/>
    <p:sldId id="281" r:id="rId10"/>
    <p:sldId id="282" r:id="rId11"/>
    <p:sldId id="278" r:id="rId12"/>
    <p:sldId id="279" r:id="rId13"/>
    <p:sldId id="283" r:id="rId14"/>
    <p:sldId id="271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8" autoAdjust="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39BA769-E388-48CC-BDE3-A91626EBDA99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3796268-4022-4C2A-8DF1-C0C608F3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96268-4022-4C2A-8DF1-C0C608F3B7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96268-4022-4C2A-8DF1-C0C608F3B7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96268-4022-4C2A-8DF1-C0C608F3B7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038603"/>
            <a:ext cx="86868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461001"/>
            <a:ext cx="86868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36" y="838200"/>
            <a:ext cx="6973927" cy="27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5720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276600"/>
            <a:ext cx="3581400" cy="45720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JM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24200"/>
            <a:ext cx="2298020" cy="9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4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498574" cy="13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6184749"/>
            <a:ext cx="1523999" cy="6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6184749"/>
            <a:ext cx="1523999" cy="6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6184749"/>
            <a:ext cx="1523999" cy="6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3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6184749"/>
            <a:ext cx="1523999" cy="6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6184749"/>
            <a:ext cx="1523999" cy="6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72" r:id="rId3"/>
    <p:sldLayoutId id="2147483673" r:id="rId4"/>
    <p:sldLayoutId id="2147483679" r:id="rId5"/>
    <p:sldLayoutId id="2147483674" r:id="rId6"/>
    <p:sldLayoutId id="2147483662" r:id="rId7"/>
    <p:sldLayoutId id="2147483663" r:id="rId8"/>
    <p:sldLayoutId id="2147483676" r:id="rId9"/>
    <p:sldLayoutId id="2147483675" r:id="rId10"/>
    <p:sldLayoutId id="2147483678" r:id="rId11"/>
    <p:sldLayoutId id="21474836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tta.yotti.co/restaurant-income-statement-examp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skoverflow.com/indirect-cash-flow-statement-example/cash-flow-statement-example-emersonindirect-sponsorship-letter-why/" TargetMode="External"/><Relationship Id="rId4" Type="http://schemas.openxmlformats.org/officeDocument/2006/relationships/hyperlink" Target="https://www.accountingcoach.com/balance-sheet/explanation/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s.gov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r.mo.gov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louis-mo.gov/license-collector" TargetMode="External"/><Relationship Id="rId2" Type="http://schemas.openxmlformats.org/officeDocument/2006/relationships/hyperlink" Target="http://www.stlouiscollector.com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Entrepreneur Workshop</a:t>
            </a:r>
            <a:br>
              <a:rPr lang="en-US" dirty="0"/>
            </a:br>
            <a:r>
              <a:rPr lang="en-US" dirty="0"/>
              <a:t>Recordkeeping &amp; Taxes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altLang="en-US" sz="1600" b="1" dirty="0"/>
              <a:t> </a:t>
            </a:r>
          </a:p>
          <a:p>
            <a:r>
              <a:rPr lang="en-US" altLang="en-US" sz="1600" b="1" dirty="0"/>
              <a:t>October 8, 2018</a:t>
            </a:r>
          </a:p>
          <a:p>
            <a:endParaRPr lang="en-US" altLang="en-US" sz="1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Kimberly Hughes-Gill, CEO/President</a:t>
            </a:r>
          </a:p>
        </p:txBody>
      </p:sp>
    </p:spTree>
    <p:extLst>
      <p:ext uri="{BB962C8B-B14F-4D97-AF65-F5344CB8AC3E}">
        <p14:creationId xmlns:p14="http://schemas.microsoft.com/office/powerpoint/2010/main" val="47926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Cash Flow Statement</a:t>
            </a:r>
            <a:endParaRPr lang="en-US" dirty="0"/>
          </a:p>
        </p:txBody>
      </p:sp>
      <p:pic>
        <p:nvPicPr>
          <p:cNvPr id="4098" name="Picture 2" descr="https://www.askoverflow.com/wp-content/uploads/2018/08/indirect-cash-flow-statement-example-emersonindirect-sponsorship-lett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08" y="1193800"/>
            <a:ext cx="4039984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DA1E64-9518-4248-8C9E-AF1D0AAAE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Bookkeeper  vs Accountant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0B2D7B-2B9E-43BE-86CE-FF81F0F6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93804"/>
            <a:ext cx="8686800" cy="4958462"/>
          </a:xfrm>
        </p:spPr>
        <p:txBody>
          <a:bodyPr/>
          <a:lstStyle/>
          <a:p>
            <a:r>
              <a:rPr lang="en-US" dirty="0"/>
              <a:t>Bookkeeper </a:t>
            </a:r>
          </a:p>
          <a:p>
            <a:pPr marL="0" indent="0">
              <a:buNone/>
            </a:pPr>
            <a:r>
              <a:rPr lang="en-US" dirty="0"/>
              <a:t>    Record daily transactions </a:t>
            </a:r>
          </a:p>
          <a:p>
            <a:pPr marL="0" indent="0">
              <a:buNone/>
            </a:pPr>
            <a:r>
              <a:rPr lang="en-US" dirty="0"/>
              <a:t>    in a organized consistent </a:t>
            </a:r>
          </a:p>
          <a:p>
            <a:pPr marL="0" indent="0">
              <a:buNone/>
            </a:pPr>
            <a:r>
              <a:rPr lang="en-US" dirty="0"/>
              <a:t>    manner</a:t>
            </a:r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r>
              <a:rPr lang="en-US" dirty="0"/>
              <a:t>    Enter &amp; Pay Bills</a:t>
            </a:r>
          </a:p>
          <a:p>
            <a:pPr marL="0" indent="0">
              <a:buNone/>
            </a:pPr>
            <a:r>
              <a:rPr lang="en-US" dirty="0"/>
              <a:t>    Invoice &amp; Record Payments</a:t>
            </a:r>
          </a:p>
          <a:p>
            <a:pPr marL="0" indent="0">
              <a:buNone/>
            </a:pPr>
            <a:r>
              <a:rPr lang="en-US" dirty="0"/>
              <a:t>    Payroll</a:t>
            </a:r>
          </a:p>
          <a:p>
            <a:pPr marL="0" indent="0">
              <a:buNone/>
            </a:pPr>
            <a:r>
              <a:rPr lang="en-US" dirty="0"/>
              <a:t>    Reconcile Accounts</a:t>
            </a:r>
          </a:p>
          <a:p>
            <a:pPr marL="0" indent="0">
              <a:buNone/>
            </a:pPr>
            <a:r>
              <a:rPr lang="en-US" dirty="0"/>
              <a:t>    Tax Payments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8748DE-386A-48E9-9005-BDA21B58A1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3400" y="1193804"/>
            <a:ext cx="4419600" cy="47497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Accountant</a:t>
            </a:r>
          </a:p>
          <a:p>
            <a:pPr marL="0" indent="0">
              <a:buNone/>
            </a:pPr>
            <a:r>
              <a:rPr lang="en-US" dirty="0"/>
              <a:t>Analyze &amp; advise the impact of financial data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Tax Preparation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Audit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00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688CC-0EB6-41B6-BFED-A162FEA71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love to your Bookkeeper or Accountant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BB2FFC-9680-4FE4-BFAA-B8C935F3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organized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Keep records &amp; receipts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Respond timely to request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FBECB4-4B2D-41B3-B449-ACBDBDCF482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Communicate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Discuss financial decisions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38910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://gotta.yotti.co/restaurant-income-statement-example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www.accountingcoach.com/balance-sheet/explanation/4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https://www.askoverflow.com/indirect-cash-flow-statement-example/cash-flow-statement-example-emersonindirect-sponsorship-letter-why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800600"/>
            <a:ext cx="7315200" cy="1447800"/>
          </a:xfrm>
        </p:spPr>
        <p:txBody>
          <a:bodyPr/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314.740.1888</a:t>
            </a:r>
            <a:b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bkjassociates2@gmail.com</a:t>
            </a:r>
            <a:endParaRPr lang="en-US" sz="24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953000" y="3276600"/>
            <a:ext cx="35814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questions? </a:t>
            </a:r>
            <a:b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6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Revenue Service (IRS)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>
                <a:latin typeface="Open Sans" panose="020B0606030504020204"/>
                <a:cs typeface="Arial" panose="020B0604020202020204" pitchFamily="34" charset="0"/>
              </a:rPr>
              <a:t>What New Business Owners Need to Know</a:t>
            </a:r>
            <a:r>
              <a:rPr lang="en-US" sz="1800" dirty="0">
                <a:latin typeface="Open Sans" panose="020B0606030504020204"/>
                <a:cs typeface="Arial" panose="020B0604020202020204" pitchFamily="34" charset="0"/>
              </a:rPr>
              <a:t>	</a:t>
            </a:r>
          </a:p>
          <a:p>
            <a:pPr lvl="1"/>
            <a:r>
              <a:rPr lang="en-US" sz="1800" dirty="0">
                <a:latin typeface="Open Sans" panose="020B0606030504020204"/>
              </a:rPr>
              <a:t>Business versus Hobby</a:t>
            </a:r>
          </a:p>
          <a:p>
            <a:pPr lvl="1"/>
            <a:r>
              <a:rPr lang="en-US" sz="1800" dirty="0">
                <a:latin typeface="Open Sans" panose="020B0606030504020204"/>
              </a:rPr>
              <a:t>Selecting a Business Structure </a:t>
            </a:r>
          </a:p>
          <a:p>
            <a:pPr marL="457200" lvl="1" indent="0">
              <a:buNone/>
            </a:pPr>
            <a:r>
              <a:rPr lang="en-US" sz="1800" dirty="0">
                <a:latin typeface="Open Sans" panose="020B0606030504020204"/>
              </a:rPr>
              <a:t>	Sole Proprietor, Corporation, S Corporation, Partnership, LLC</a:t>
            </a:r>
          </a:p>
          <a:p>
            <a:pPr lvl="1"/>
            <a:r>
              <a:rPr lang="en-US" sz="1800" dirty="0">
                <a:latin typeface="Open Sans" panose="020B0606030504020204"/>
              </a:rPr>
              <a:t>Employer Identification Number</a:t>
            </a:r>
          </a:p>
          <a:p>
            <a:pPr marL="457200" lvl="1" indent="0">
              <a:buNone/>
            </a:pPr>
            <a:r>
              <a:rPr lang="en-US" sz="1800" dirty="0">
                <a:latin typeface="Open Sans" panose="020B0606030504020204"/>
              </a:rPr>
              <a:t>	Form SS-4</a:t>
            </a:r>
          </a:p>
          <a:p>
            <a:pPr lvl="1"/>
            <a:r>
              <a:rPr lang="en-US" sz="1800" dirty="0">
                <a:latin typeface="Open Sans" panose="020B0606030504020204"/>
              </a:rPr>
              <a:t>When Do I Start My Tax Year?</a:t>
            </a:r>
          </a:p>
          <a:p>
            <a:pPr marL="457200" lvl="1" indent="0">
              <a:buNone/>
            </a:pPr>
            <a:r>
              <a:rPr lang="en-US" sz="1800" dirty="0">
                <a:latin typeface="Open Sans" panose="020B0606030504020204"/>
              </a:rPr>
              <a:t>	Fiscal vs Calendar</a:t>
            </a:r>
          </a:p>
          <a:p>
            <a:pPr marL="457200" lvl="1" indent="0">
              <a:buNone/>
            </a:pPr>
            <a:endParaRPr lang="en-US" sz="1800" dirty="0">
              <a:latin typeface="Open Sans" panose="020B0606030504020204"/>
            </a:endParaRPr>
          </a:p>
          <a:p>
            <a:pPr marL="457200" lvl="1" indent="0">
              <a:buNone/>
            </a:pPr>
            <a:endParaRPr lang="en-US" sz="1800" dirty="0">
              <a:latin typeface="Open Sans" panose="020B0606030504020204"/>
            </a:endParaRPr>
          </a:p>
          <a:p>
            <a:pPr marL="457200" lvl="1" indent="0">
              <a:buNone/>
            </a:pPr>
            <a:endParaRPr lang="en-US" sz="1800" dirty="0">
              <a:latin typeface="Open Sans" panose="020B0606030504020204"/>
              <a:cs typeface="Arial" panose="020B0604020202020204" pitchFamily="34" charset="0"/>
            </a:endParaRPr>
          </a:p>
          <a:p>
            <a:r>
              <a:rPr lang="en-US" sz="1800" b="1" dirty="0">
                <a:latin typeface="Open Sans" panose="020B0606030504020204"/>
                <a:cs typeface="Arial" panose="020B0604020202020204" pitchFamily="34" charset="0"/>
              </a:rPr>
              <a:t>Helpful Resources</a:t>
            </a:r>
            <a:r>
              <a:rPr lang="en-US" sz="1800" dirty="0">
                <a:latin typeface="Open Sans" panose="020B0606030504020204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sz="1800" dirty="0">
                <a:latin typeface="Open Sans" panose="020B0606030504020204"/>
                <a:hlinkClick r:id="rId2"/>
              </a:rPr>
              <a:t>www.irs.gov/businesses</a:t>
            </a:r>
          </a:p>
          <a:p>
            <a:pPr lvl="1"/>
            <a:r>
              <a:rPr lang="en-US" sz="1800" dirty="0">
                <a:latin typeface="Open Sans" panose="020B0606030504020204"/>
                <a:hlinkClick r:id="rId2"/>
              </a:rPr>
              <a:t>www.irs.gov</a:t>
            </a:r>
            <a:endParaRPr lang="en-US" sz="18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1233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Missouri Department of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Starting a Business in Missouri – The Basics:</a:t>
            </a:r>
          </a:p>
          <a:p>
            <a:pPr lvl="1"/>
            <a:r>
              <a:rPr lang="en-US" sz="1800" dirty="0"/>
              <a:t>Secretary of State Registering Business</a:t>
            </a:r>
          </a:p>
          <a:p>
            <a:pPr marL="457200" lvl="1" indent="0">
              <a:buNone/>
            </a:pPr>
            <a:r>
              <a:rPr lang="en-US" sz="1800" dirty="0"/>
              <a:t>	Charter &amp; Articles of Incorporation</a:t>
            </a:r>
          </a:p>
          <a:p>
            <a:pPr marL="457200" lvl="1" indent="0">
              <a:buNone/>
            </a:pPr>
            <a:r>
              <a:rPr lang="en-US" sz="1800" dirty="0"/>
              <a:t>	Annual Reports</a:t>
            </a:r>
          </a:p>
          <a:p>
            <a:pPr lvl="1"/>
            <a:r>
              <a:rPr lang="en-US" sz="1800" dirty="0"/>
              <a:t>Missouri Department of Revenue </a:t>
            </a:r>
          </a:p>
          <a:p>
            <a:pPr marL="457200" lvl="1" indent="0">
              <a:buNone/>
            </a:pPr>
            <a:r>
              <a:rPr lang="en-US" sz="1800" dirty="0"/>
              <a:t>	Employment Tax Identification Number &amp; Filing Frequency</a:t>
            </a:r>
          </a:p>
          <a:p>
            <a:pPr marL="457200" lvl="1" indent="0">
              <a:buNone/>
            </a:pPr>
            <a:r>
              <a:rPr lang="en-US" sz="1800" dirty="0"/>
              <a:t>	Division of Employment Security</a:t>
            </a:r>
          </a:p>
          <a:p>
            <a:pPr marL="457200" lvl="1" indent="0">
              <a:buNone/>
            </a:pPr>
            <a:r>
              <a:rPr lang="en-US" sz="1800" dirty="0"/>
              <a:t>	Sales Tax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b="1" dirty="0"/>
              <a:t>Helpful Resources:</a:t>
            </a:r>
          </a:p>
          <a:p>
            <a:pPr lvl="1"/>
            <a:r>
              <a:rPr lang="en-US" sz="1800" u="sng" dirty="0"/>
              <a:t>www.sos.mo.gov</a:t>
            </a:r>
          </a:p>
          <a:p>
            <a:pPr lvl="1"/>
            <a:r>
              <a:rPr lang="en-US" sz="1800" dirty="0">
                <a:hlinkClick r:id="rId2"/>
              </a:rPr>
              <a:t>www.dor.mo.gov</a:t>
            </a:r>
            <a:r>
              <a:rPr lang="en-US" sz="1800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65952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City of St. Louis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latin typeface="Open Sans" panose="020B0606030504020204"/>
                <a:cs typeface="Arial" panose="020B0604020202020204" pitchFamily="34" charset="0"/>
              </a:rPr>
              <a:t>License Collectors Office</a:t>
            </a:r>
          </a:p>
          <a:p>
            <a:pPr lvl="1"/>
            <a:r>
              <a:rPr lang="en-US" sz="1800" dirty="0">
                <a:latin typeface="Open Sans" panose="020B0606030504020204"/>
              </a:rPr>
              <a:t>Business License </a:t>
            </a:r>
          </a:p>
          <a:p>
            <a:pPr marL="914400" lvl="2" indent="0">
              <a:buNone/>
            </a:pPr>
            <a:endParaRPr lang="en-US" dirty="0">
              <a:latin typeface="Open Sans" panose="020B0606030504020204"/>
              <a:cs typeface="Arial" panose="020B0604020202020204" pitchFamily="34" charset="0"/>
            </a:endParaRPr>
          </a:p>
          <a:p>
            <a:r>
              <a:rPr lang="en-US" sz="1800" b="1" dirty="0">
                <a:latin typeface="Open Sans" panose="020B0606030504020204"/>
                <a:cs typeface="Arial" panose="020B0604020202020204" pitchFamily="34" charset="0"/>
              </a:rPr>
              <a:t>Collector of Revenue</a:t>
            </a:r>
          </a:p>
          <a:p>
            <a:pPr lvl="1"/>
            <a:r>
              <a:rPr lang="en-US" sz="1800" dirty="0">
                <a:latin typeface="Open Sans" panose="020B0606030504020204"/>
              </a:rPr>
              <a:t>Earning Tax Department</a:t>
            </a:r>
          </a:p>
          <a:p>
            <a:pPr marL="457200" lvl="1" indent="0">
              <a:buNone/>
            </a:pPr>
            <a:r>
              <a:rPr lang="en-US" sz="1800" dirty="0">
                <a:latin typeface="Open Sans" panose="020B0606030504020204"/>
              </a:rPr>
              <a:t>	Forms P-10/W-10, E-234, E-6…etc.</a:t>
            </a:r>
          </a:p>
          <a:p>
            <a:pPr marL="457200" lvl="1" indent="0">
              <a:buNone/>
            </a:pPr>
            <a:endParaRPr lang="en-US" sz="1800" dirty="0">
              <a:latin typeface="Open Sans" panose="020B0606030504020204"/>
            </a:endParaRPr>
          </a:p>
          <a:p>
            <a:pPr marL="457200" lvl="1" indent="0">
              <a:buNone/>
            </a:pPr>
            <a:r>
              <a:rPr lang="en-US" sz="1800" b="1" dirty="0">
                <a:latin typeface="Open Sans" panose="020B0606030504020204"/>
              </a:rPr>
              <a:t>Helpful Resources:</a:t>
            </a:r>
            <a:r>
              <a:rPr lang="en-US" sz="1800" dirty="0">
                <a:latin typeface="Open Sans" panose="020B0606030504020204"/>
              </a:rPr>
              <a:t>	</a:t>
            </a:r>
            <a:endParaRPr lang="en-US" dirty="0">
              <a:latin typeface="Open Sans" panose="020B0606030504020204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Open Sans" panose="020B0606030504020204"/>
                <a:hlinkClick r:id="rId2"/>
              </a:rPr>
              <a:t>www.StLouisCollector.com</a:t>
            </a:r>
            <a:endParaRPr lang="en-US" dirty="0">
              <a:latin typeface="Open Sans" panose="020B0606030504020204"/>
            </a:endParaRPr>
          </a:p>
          <a:p>
            <a:pPr lvl="2"/>
            <a:r>
              <a:rPr lang="en-US" dirty="0">
                <a:latin typeface="Open Sans" panose="020B0606030504020204"/>
                <a:cs typeface="Arial" panose="020B0604020202020204" pitchFamily="34" charset="0"/>
                <a:hlinkClick r:id="rId3"/>
              </a:rPr>
              <a:t>www.StLouis-mo.gov/license-collector</a:t>
            </a:r>
            <a:endParaRPr lang="en-US" dirty="0">
              <a:latin typeface="Open Sans" panose="020B0606030504020204"/>
            </a:endParaRPr>
          </a:p>
          <a:p>
            <a:pPr lvl="2"/>
            <a:endParaRPr lang="en-US" dirty="0">
              <a:latin typeface="Open Sans" panose="020B0606030504020204"/>
            </a:endParaRPr>
          </a:p>
          <a:p>
            <a:pPr lvl="2"/>
            <a:endParaRPr lang="en-US" dirty="0">
              <a:latin typeface="Open Sans" panose="020B0606030504020204"/>
            </a:endParaRPr>
          </a:p>
          <a:p>
            <a:pPr lvl="2"/>
            <a:endParaRPr lang="en-US" dirty="0">
              <a:latin typeface="Open Sans" panose="020B0606030504020204"/>
            </a:endParaRP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38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Recordkeeping</a:t>
            </a: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r>
              <a:rPr lang="en-US" sz="7200" dirty="0">
                <a:latin typeface="Open Sans" panose="020B0606030504020204"/>
              </a:rPr>
              <a:t>Recordkeeping</a:t>
            </a:r>
          </a:p>
          <a:p>
            <a:pPr marL="457200" lvl="1" indent="0">
              <a:buNone/>
            </a:pPr>
            <a:r>
              <a:rPr lang="en-US" sz="7200" dirty="0">
                <a:latin typeface="Open Sans" panose="020B0606030504020204"/>
              </a:rPr>
              <a:t>	Accounting System - QuickBooks,  Excel Spreadsheet &amp; Filing System</a:t>
            </a:r>
          </a:p>
          <a:p>
            <a:pPr marL="457200" lvl="1" indent="0">
              <a:buNone/>
            </a:pPr>
            <a:endParaRPr lang="en-US" sz="7200" dirty="0">
              <a:latin typeface="Open Sans" panose="020B0606030504020204"/>
            </a:endParaRPr>
          </a:p>
          <a:p>
            <a:pPr marL="457200" lvl="1" indent="0">
              <a:buNone/>
            </a:pPr>
            <a:r>
              <a:rPr lang="en-US" sz="7200" dirty="0">
                <a:latin typeface="Open Sans" panose="020B0606030504020204"/>
              </a:rPr>
              <a:t>Track Income, Expenses, Fixed Assets, Liabilities, Equity </a:t>
            </a:r>
          </a:p>
          <a:p>
            <a:pPr marL="457200" lvl="1" indent="0">
              <a:buNone/>
            </a:pPr>
            <a:r>
              <a:rPr lang="en-US" sz="7200" dirty="0">
                <a:latin typeface="Open Sans" panose="020B0606030504020204"/>
              </a:rPr>
              <a:t>	Accounting Software, Excel Spreadsheet, Filing System</a:t>
            </a:r>
          </a:p>
          <a:p>
            <a:pPr marL="457200" lvl="1" indent="0">
              <a:buNone/>
            </a:pPr>
            <a:r>
              <a:rPr lang="en-US" sz="7200" dirty="0">
                <a:latin typeface="Open Sans" panose="020B0606030504020204"/>
              </a:rPr>
              <a:t>	</a:t>
            </a:r>
          </a:p>
          <a:p>
            <a:pPr marL="457200" lvl="1" indent="0">
              <a:buNone/>
            </a:pPr>
            <a:r>
              <a:rPr lang="en-US" sz="7200" dirty="0">
                <a:latin typeface="Open Sans" panose="020B0606030504020204"/>
              </a:rPr>
              <a:t>Financial Statements &amp; Budgets</a:t>
            </a:r>
          </a:p>
          <a:p>
            <a:pPr marL="457200" lvl="1" indent="0">
              <a:buNone/>
            </a:pPr>
            <a:r>
              <a:rPr lang="en-US" sz="7200" dirty="0">
                <a:latin typeface="Open Sans" panose="020B0606030504020204"/>
              </a:rPr>
              <a:t>	Balance Sheet, Profit &amp; Loss, Cash Flow Statement </a:t>
            </a:r>
          </a:p>
          <a:p>
            <a:pPr marL="457200" lvl="1" indent="0">
              <a:buNone/>
            </a:pPr>
            <a:endParaRPr lang="en-US" sz="7200" dirty="0">
              <a:latin typeface="Open Sans" panose="020B0606030504020204"/>
            </a:endParaRPr>
          </a:p>
          <a:p>
            <a:pPr marL="457200" lvl="1" indent="0">
              <a:buNone/>
            </a:pPr>
            <a:r>
              <a:rPr lang="en-US" sz="7200" dirty="0">
                <a:latin typeface="Open Sans" panose="020B0606030504020204"/>
              </a:rPr>
              <a:t>Business Taxes</a:t>
            </a:r>
          </a:p>
          <a:p>
            <a:pPr marL="457200" lvl="1" indent="0">
              <a:buNone/>
            </a:pPr>
            <a:r>
              <a:rPr lang="en-US" sz="7200" dirty="0">
                <a:latin typeface="Open Sans" panose="020B0606030504020204"/>
              </a:rPr>
              <a:t>	Income, Estimated Taxes, Employment Taxes</a:t>
            </a:r>
          </a:p>
          <a:p>
            <a:pPr marL="457200" lvl="1" indent="0">
              <a:buNone/>
            </a:pPr>
            <a:endParaRPr lang="en-US" sz="7200" dirty="0">
              <a:latin typeface="Open Sans" panose="020B0606030504020204"/>
            </a:endParaRPr>
          </a:p>
          <a:p>
            <a:pPr lvl="1"/>
            <a:endParaRPr lang="en-US" sz="7200" dirty="0">
              <a:latin typeface="Open Sans" panose="020B0606030504020204"/>
            </a:endParaRPr>
          </a:p>
          <a:p>
            <a:pPr lvl="1"/>
            <a:endParaRPr lang="en-US" sz="72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lvl="1"/>
            <a:endParaRPr lang="en-US" sz="1800" dirty="0">
              <a:latin typeface="Open Sans" panose="020B0606030504020204"/>
            </a:endParaRPr>
          </a:p>
          <a:p>
            <a:pPr marL="0" indent="0" algn="ctr">
              <a:buNone/>
            </a:pPr>
            <a:r>
              <a:rPr lang="en-US" sz="72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1295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6DC94A-D020-4E61-82F4-A1665801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of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9DC952-8E17-4B86-89C7-4F0F76023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Income </a:t>
            </a:r>
          </a:p>
          <a:p>
            <a:pPr marL="0" indent="0">
              <a:buNone/>
            </a:pPr>
            <a:r>
              <a:rPr lang="en-US" sz="1800" dirty="0"/>
              <a:t>     Grants, Sales, Donations</a:t>
            </a:r>
          </a:p>
          <a:p>
            <a:endParaRPr lang="en-US" sz="1800" dirty="0"/>
          </a:p>
          <a:p>
            <a:r>
              <a:rPr lang="en-US" sz="1800" dirty="0"/>
              <a:t>Expenses</a:t>
            </a:r>
          </a:p>
          <a:p>
            <a:pPr marL="0" indent="0">
              <a:buNone/>
            </a:pPr>
            <a:r>
              <a:rPr lang="en-US" sz="1800" dirty="0"/>
              <a:t>      Accounting, Office Supplies, Repairs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5F86B8-44D0-4584-8535-7D1192C56F6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Fixed Assets</a:t>
            </a:r>
          </a:p>
          <a:p>
            <a:pPr marL="0" indent="0">
              <a:buNone/>
            </a:pPr>
            <a:r>
              <a:rPr lang="en-US" sz="1800" dirty="0"/>
              <a:t>      Vehicles, Buildings, Land</a:t>
            </a:r>
          </a:p>
          <a:p>
            <a:endParaRPr lang="en-US" sz="1800" dirty="0"/>
          </a:p>
          <a:p>
            <a:r>
              <a:rPr lang="en-US" sz="1800" dirty="0"/>
              <a:t>Liabilities</a:t>
            </a:r>
          </a:p>
          <a:p>
            <a:pPr marL="0" indent="0">
              <a:buNone/>
            </a:pPr>
            <a:r>
              <a:rPr lang="en-US" sz="1800" dirty="0"/>
              <a:t>      Loans</a:t>
            </a:r>
          </a:p>
          <a:p>
            <a:endParaRPr lang="en-US" sz="1800" dirty="0"/>
          </a:p>
          <a:p>
            <a:r>
              <a:rPr lang="en-US" sz="1800" dirty="0"/>
              <a:t>Equity</a:t>
            </a:r>
          </a:p>
          <a:p>
            <a:pPr marL="0" indent="0">
              <a:buNone/>
            </a:pPr>
            <a:r>
              <a:rPr lang="en-US" sz="1800" dirty="0"/>
              <a:t>      Assets – Liabilities = Equity  </a:t>
            </a:r>
          </a:p>
        </p:txBody>
      </p:sp>
    </p:spTree>
    <p:extLst>
      <p:ext uri="{BB962C8B-B14F-4D97-AF65-F5344CB8AC3E}">
        <p14:creationId xmlns:p14="http://schemas.microsoft.com/office/powerpoint/2010/main" val="92254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2CA0AA-4CE8-4661-AED7-E473A29B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Statements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14506F-59FD-40E2-9131-D47319EE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 Sheet</a:t>
            </a:r>
          </a:p>
          <a:p>
            <a:pPr marL="0" indent="0">
              <a:buNone/>
            </a:pPr>
            <a:r>
              <a:rPr lang="en-US" dirty="0"/>
              <a:t>    Reflects a point in time </a:t>
            </a:r>
          </a:p>
          <a:p>
            <a:pPr marL="0" indent="0">
              <a:buNone/>
            </a:pPr>
            <a:r>
              <a:rPr lang="en-US" dirty="0"/>
              <a:t>    Assets + Liabilities = Equity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Income Statement</a:t>
            </a:r>
          </a:p>
          <a:p>
            <a:pPr marL="0" indent="0">
              <a:buNone/>
            </a:pPr>
            <a:r>
              <a:rPr lang="en-US" dirty="0"/>
              <a:t>    Profit &amp; Loss for a period</a:t>
            </a:r>
          </a:p>
          <a:p>
            <a:pPr marL="0" indent="0">
              <a:buNone/>
            </a:pPr>
            <a:r>
              <a:rPr lang="en-US" dirty="0"/>
              <a:t>    Income - Expenses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5641FA-8ECF-45B2-80F8-86C46B84E17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Cash Flow Statement</a:t>
            </a:r>
          </a:p>
          <a:p>
            <a:pPr marL="0" indent="0">
              <a:buNone/>
            </a:pPr>
            <a:r>
              <a:rPr lang="en-US" dirty="0"/>
              <a:t>    Operations</a:t>
            </a:r>
          </a:p>
          <a:p>
            <a:pPr marL="0" indent="0">
              <a:buNone/>
            </a:pPr>
            <a:r>
              <a:rPr lang="en-US" dirty="0"/>
              <a:t>    Investments</a:t>
            </a:r>
          </a:p>
          <a:p>
            <a:pPr marL="0" indent="0">
              <a:buNone/>
            </a:pPr>
            <a:r>
              <a:rPr lang="en-US" dirty="0"/>
              <a:t>    Financing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Statement of Change</a:t>
            </a:r>
          </a:p>
          <a:p>
            <a:pPr marL="0" indent="0">
              <a:buNone/>
            </a:pPr>
            <a:r>
              <a:rPr lang="en-US" dirty="0"/>
              <a:t>     Reflects changes in Equity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Balance Sheet</a:t>
            </a:r>
            <a:endParaRPr lang="en-US" dirty="0"/>
          </a:p>
        </p:txBody>
      </p:sp>
      <p:pic>
        <p:nvPicPr>
          <p:cNvPr id="1026" name="Picture 2" descr="Image result for example of balance she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93800"/>
            <a:ext cx="6934200" cy="45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7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and Loss (Income Statement)</a:t>
            </a:r>
            <a:endParaRPr lang="en-US" dirty="0"/>
          </a:p>
        </p:txBody>
      </p:sp>
      <p:pic>
        <p:nvPicPr>
          <p:cNvPr id="3074" name="Picture 2" descr="Image result for example of income state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193800"/>
            <a:ext cx="7315200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24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3955</TotalTime>
  <Words>249</Words>
  <Application>Microsoft Office PowerPoint</Application>
  <PresentationFormat>On-screen Show (4:3)</PresentationFormat>
  <Paragraphs>163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Open Sans</vt:lpstr>
      <vt:lpstr>PermianSlabSerifTypeface</vt:lpstr>
      <vt:lpstr>PowerPoint B</vt:lpstr>
      <vt:lpstr>Entrepreneur Workshop Recordkeeping &amp; Taxes </vt:lpstr>
      <vt:lpstr>Internal Revenue Service (IRS)</vt:lpstr>
      <vt:lpstr>Missouri Department of Revenue</vt:lpstr>
      <vt:lpstr>City of St. Louis</vt:lpstr>
      <vt:lpstr>Recordkeeping  </vt:lpstr>
      <vt:lpstr>Chart of Accounts</vt:lpstr>
      <vt:lpstr>Financial Statements </vt:lpstr>
      <vt:lpstr>Example of Balance Sheet</vt:lpstr>
      <vt:lpstr>Profit and Loss (Income Statement)</vt:lpstr>
      <vt:lpstr>Example of Cash Flow Statement</vt:lpstr>
      <vt:lpstr>Bookkeeper  vs Accountant</vt:lpstr>
      <vt:lpstr>Show love to your Bookkeeper or Accountant</vt:lpstr>
      <vt:lpstr>References</vt:lpstr>
      <vt:lpstr>Contact us 314.740.1888 bkjassociates2@gmail.com</vt:lpstr>
    </vt:vector>
  </TitlesOfParts>
  <Company>State of Tennessee: Finance &amp; Administration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Rikki Henry</cp:lastModifiedBy>
  <cp:revision>60</cp:revision>
  <cp:lastPrinted>2018-06-29T03:39:36Z</cp:lastPrinted>
  <dcterms:created xsi:type="dcterms:W3CDTF">2015-04-20T19:55:53Z</dcterms:created>
  <dcterms:modified xsi:type="dcterms:W3CDTF">2018-10-08T21:53:49Z</dcterms:modified>
</cp:coreProperties>
</file>